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59" r:id="rId5"/>
    <p:sldId id="262" r:id="rId6"/>
    <p:sldId id="265" r:id="rId7"/>
    <p:sldId id="260" r:id="rId8"/>
    <p:sldId id="261" r:id="rId9"/>
    <p:sldId id="263" r:id="rId10"/>
    <p:sldId id="264" r:id="rId11"/>
    <p:sldId id="267" r:id="rId12"/>
    <p:sldId id="26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57"/>
    <p:restoredTop sz="86461"/>
  </p:normalViewPr>
  <p:slideViewPr>
    <p:cSldViewPr snapToGrid="0" snapToObjects="1">
      <p:cViewPr varScale="1">
        <p:scale>
          <a:sx n="194" d="100"/>
          <a:sy n="194" d="100"/>
        </p:scale>
        <p:origin x="824" y="200"/>
      </p:cViewPr>
      <p:guideLst/>
    </p:cSldViewPr>
  </p:slideViewPr>
  <p:outlineViewPr>
    <p:cViewPr>
      <p:scale>
        <a:sx n="33" d="100"/>
        <a:sy n="33" d="100"/>
      </p:scale>
      <p:origin x="0" y="-1072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F04A8-15C6-3D40-9AD5-4D1FC9966FFB}" type="datetimeFigureOut">
              <a:rPr lang="en-US" smtClean="0"/>
              <a:t>7/31/17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F7D54-FDD2-0046-BA4B-3A9F4F789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363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F7D54-FDD2-0046-BA4B-3A9F4F789C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99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7/31/17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9970136" cy="1437957"/>
          </a:xfrm>
        </p:spPr>
        <p:txBody>
          <a:bodyPr>
            <a:normAutofit/>
          </a:bodyPr>
          <a:lstStyle/>
          <a:p>
            <a:r>
              <a:rPr lang="en-US" dirty="0"/>
              <a:t>Unscrambling the Toll Road </a:t>
            </a:r>
            <a:r>
              <a:rPr lang="en-US" dirty="0" smtClean="0"/>
              <a:t>Egg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193482"/>
          </a:xfrm>
        </p:spPr>
        <p:txBody>
          <a:bodyPr/>
          <a:lstStyle/>
          <a:p>
            <a:r>
              <a:rPr lang="en-US" dirty="0"/>
              <a:t>How toll roads locked </a:t>
            </a:r>
            <a:r>
              <a:rPr lang="en-US" dirty="0" smtClean="0"/>
              <a:t>irrational </a:t>
            </a:r>
            <a:r>
              <a:rPr lang="en-US" dirty="0"/>
              <a:t>pricing and options for a more effective approach</a:t>
            </a:r>
          </a:p>
        </p:txBody>
      </p:sp>
    </p:spTree>
    <p:extLst>
      <p:ext uri="{BB962C8B-B14F-4D97-AF65-F5344CB8AC3E}">
        <p14:creationId xmlns:p14="http://schemas.microsoft.com/office/powerpoint/2010/main" val="1007631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1316037"/>
          </a:xfrm>
        </p:spPr>
        <p:txBody>
          <a:bodyPr/>
          <a:lstStyle/>
          <a:p>
            <a:r>
              <a:rPr lang="en-US" dirty="0" smtClean="0"/>
              <a:t>JOHN QUIGGIN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868362"/>
          </a:xfrm>
        </p:spPr>
        <p:txBody>
          <a:bodyPr/>
          <a:lstStyle/>
          <a:p>
            <a:r>
              <a:rPr lang="en-US" dirty="0" smtClean="0"/>
              <a:t>AUSTRALIAN LAUREATE FELLOW, UNIVERSITY OF QUEENSLAND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187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ROAds</a:t>
            </a:r>
            <a:r>
              <a:rPr lang="en-US" dirty="0" smtClean="0"/>
              <a:t>: One of our biggest capital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Value of Australian road network estimated at $280 billion (Roads Australia)</a:t>
            </a:r>
          </a:p>
          <a:p>
            <a:r>
              <a:rPr lang="en-US" sz="3200" dirty="0" smtClean="0"/>
              <a:t>Annual expenditure around $50 billion (Commonwealth and state budgets)</a:t>
            </a:r>
          </a:p>
          <a:p>
            <a:r>
              <a:rPr lang="en-US" sz="3200" dirty="0" smtClean="0"/>
              <a:t>250 billion vehicle/km travelled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70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HAPHAZard</a:t>
            </a:r>
            <a:r>
              <a:rPr lang="en-US" dirty="0" smtClean="0"/>
              <a:t> Mix of funding and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Vehicle registration charges, unrelated to road use</a:t>
            </a:r>
          </a:p>
          <a:p>
            <a:r>
              <a:rPr lang="en-US" sz="3200" dirty="0" smtClean="0"/>
              <a:t>Fuel taxes, a mixture of resource rent tax, general consumption tax, road user charge</a:t>
            </a:r>
          </a:p>
          <a:p>
            <a:r>
              <a:rPr lang="en-US" sz="3200" dirty="0" smtClean="0"/>
              <a:t>Local government rates</a:t>
            </a:r>
          </a:p>
          <a:p>
            <a:r>
              <a:rPr lang="en-US" sz="3200" dirty="0" smtClean="0"/>
              <a:t>State and Commonwealth general revenue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05674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Toll roads AND PPPs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 hoc deals to deliver new projects without addition to measured public </a:t>
            </a:r>
            <a:r>
              <a:rPr lang="en-US" dirty="0" smtClean="0"/>
              <a:t>debate</a:t>
            </a:r>
            <a:endParaRPr lang="en-US" dirty="0" smtClean="0"/>
          </a:p>
          <a:p>
            <a:r>
              <a:rPr lang="en-US" dirty="0" smtClean="0"/>
              <a:t>BOOT (Build, Own, Operate, Transfer) model</a:t>
            </a:r>
          </a:p>
          <a:p>
            <a:r>
              <a:rPr lang="en-US" dirty="0" smtClean="0"/>
              <a:t>Crucial role of demand risk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8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 of the PPP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GFC</a:t>
            </a:r>
          </a:p>
          <a:p>
            <a:r>
              <a:rPr lang="en-US" dirty="0" smtClean="0"/>
              <a:t>Failures due to over-optimistic demand forecasts</a:t>
            </a:r>
          </a:p>
          <a:p>
            <a:r>
              <a:rPr lang="en-US" dirty="0" smtClean="0"/>
              <a:t>Last attempt (Legacy Way) failed to attract sufficient interest</a:t>
            </a:r>
          </a:p>
          <a:p>
            <a:r>
              <a:rPr lang="en-US" dirty="0" smtClean="0"/>
              <a:t>Return to public finance</a:t>
            </a:r>
          </a:p>
          <a:p>
            <a:r>
              <a:rPr lang="en-US" dirty="0" smtClean="0"/>
              <a:t>Is the model permanently broken?</a:t>
            </a:r>
          </a:p>
          <a:p>
            <a:r>
              <a:rPr lang="en-US" dirty="0" smtClean="0"/>
              <a:t>Asset recycling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93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r>
              <a:rPr lang="en-US" baseline="0" dirty="0" smtClean="0"/>
              <a:t> for road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 Cover costs, including return to capital, depreciation and maintenance</a:t>
            </a:r>
          </a:p>
          <a:p>
            <a:r>
              <a:rPr lang="en-US" sz="3200" dirty="0" smtClean="0"/>
              <a:t>Price of use should cover marginal costs, including congestion</a:t>
            </a:r>
          </a:p>
          <a:p>
            <a:r>
              <a:rPr lang="en-US" sz="3200" dirty="0" smtClean="0"/>
              <a:t>Need to </a:t>
            </a:r>
            <a:r>
              <a:rPr lang="en-US" sz="3200" dirty="0" err="1" smtClean="0"/>
              <a:t>optimise</a:t>
            </a:r>
            <a:r>
              <a:rPr lang="en-US" sz="3200" dirty="0" smtClean="0"/>
              <a:t> network as a whole, not individual roads</a:t>
            </a:r>
          </a:p>
          <a:p>
            <a:r>
              <a:rPr lang="en-US" sz="3200" dirty="0" smtClean="0"/>
              <a:t>Correct balance between private cars and public transport, and between road and rail</a:t>
            </a:r>
          </a:p>
        </p:txBody>
      </p:sp>
    </p:spTree>
    <p:extLst>
      <p:ext uri="{BB962C8B-B14F-4D97-AF65-F5344CB8AC3E}">
        <p14:creationId xmlns:p14="http://schemas.microsoft.com/office/powerpoint/2010/main" val="1690477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for road</a:t>
            </a:r>
            <a:r>
              <a:rPr lang="en-US" baseline="0" dirty="0" smtClean="0"/>
              <a:t>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part tariff: fixed registration charge and usage-based charge</a:t>
            </a:r>
          </a:p>
          <a:p>
            <a:r>
              <a:rPr lang="en-US" dirty="0" smtClean="0"/>
              <a:t>Network </a:t>
            </a:r>
            <a:r>
              <a:rPr lang="en-US" dirty="0" err="1" smtClean="0"/>
              <a:t>optimisation</a:t>
            </a:r>
            <a:r>
              <a:rPr lang="en-US" dirty="0" smtClean="0"/>
              <a:t> requires congestion pricing</a:t>
            </a:r>
          </a:p>
          <a:p>
            <a:r>
              <a:rPr lang="en-US" dirty="0" smtClean="0"/>
              <a:t>Supplemented by speed limits and physical controls on unpriced local roads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177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</a:t>
            </a:r>
            <a:r>
              <a:rPr lang="en-US" baseline="0" dirty="0" smtClean="0"/>
              <a:t> policy has it backwards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 Old congested roads are </a:t>
            </a:r>
            <a:r>
              <a:rPr lang="en-US" sz="3200" dirty="0" err="1" smtClean="0"/>
              <a:t>untolled</a:t>
            </a:r>
            <a:endParaRPr lang="en-US" sz="3200" dirty="0" smtClean="0"/>
          </a:p>
          <a:p>
            <a:r>
              <a:rPr lang="en-US" sz="3200" dirty="0"/>
              <a:t> </a:t>
            </a:r>
            <a:r>
              <a:rPr lang="en-US" sz="3200" dirty="0" smtClean="0"/>
              <a:t>New toll roads massively underused (around 50 per cent of projected usage in Brisbane)</a:t>
            </a:r>
          </a:p>
          <a:p>
            <a:r>
              <a:rPr lang="en-US" sz="3200" dirty="0" smtClean="0"/>
              <a:t>BOOT arrangements mean that, by the time roads are congested, tolls will be due for removal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0028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Unscrambling</a:t>
            </a:r>
            <a:r>
              <a:rPr lang="en-US" baseline="0" dirty="0" smtClean="0"/>
              <a:t> the egg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Comprehensive road pricing based on congestion</a:t>
            </a:r>
          </a:p>
          <a:p>
            <a:r>
              <a:rPr lang="en-US" dirty="0" smtClean="0"/>
              <a:t>Buyback or shadow tolling for underused toll roads</a:t>
            </a:r>
          </a:p>
          <a:p>
            <a:r>
              <a:rPr lang="en-US" dirty="0" smtClean="0"/>
              <a:t>Focus on better use of existing road network rather than construction of new roads</a:t>
            </a:r>
          </a:p>
        </p:txBody>
      </p:sp>
    </p:spTree>
    <p:extLst>
      <p:ext uri="{BB962C8B-B14F-4D97-AF65-F5344CB8AC3E}">
        <p14:creationId xmlns:p14="http://schemas.microsoft.com/office/powerpoint/2010/main" val="1339676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GNSS road pricing</a:t>
            </a:r>
          </a:p>
          <a:p>
            <a:r>
              <a:rPr lang="en-US" sz="3200" dirty="0" smtClean="0"/>
              <a:t>Singapore model</a:t>
            </a:r>
          </a:p>
          <a:p>
            <a:r>
              <a:rPr lang="en-US" sz="3200" dirty="0" smtClean="0"/>
              <a:t>Privacy issues: need to be addressed systematically given ubiquity of cameras</a:t>
            </a:r>
          </a:p>
          <a:p>
            <a:r>
              <a:rPr lang="en-US" sz="3200" dirty="0" smtClean="0"/>
              <a:t> Implications of self-driving cars ?</a:t>
            </a:r>
          </a:p>
        </p:txBody>
      </p:sp>
    </p:spTree>
    <p:extLst>
      <p:ext uri="{BB962C8B-B14F-4D97-AF65-F5344CB8AC3E}">
        <p14:creationId xmlns:p14="http://schemas.microsoft.com/office/powerpoint/2010/main" val="1479892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Fiscal Feasibility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Revenue neutrality: user charge revenue can be used to reduce registration charges</a:t>
            </a:r>
          </a:p>
          <a:p>
            <a:r>
              <a:rPr lang="en-US" sz="3200" dirty="0" smtClean="0"/>
              <a:t>Government debt: this is ‘good debt’,</a:t>
            </a:r>
          </a:p>
          <a:p>
            <a:r>
              <a:rPr lang="en-US" sz="3200" dirty="0" smtClean="0"/>
              <a:t>Government bond rates at historic lows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2780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Feasibility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The big question</a:t>
            </a:r>
          </a:p>
          <a:p>
            <a:r>
              <a:rPr lang="en-US" sz="3200" dirty="0" smtClean="0"/>
              <a:t>Long standing assumptions about political feasibility are no longer valid’</a:t>
            </a:r>
          </a:p>
          <a:p>
            <a:r>
              <a:rPr lang="en-US" sz="3200" dirty="0" smtClean="0"/>
              <a:t>Labor has advocated raising taxes, still leads in opinion polls</a:t>
            </a:r>
          </a:p>
          <a:p>
            <a:r>
              <a:rPr lang="en-US" sz="3200" dirty="0" smtClean="0"/>
              <a:t>Donald</a:t>
            </a:r>
            <a:r>
              <a:rPr lang="en-US" sz="3200" baseline="0" dirty="0" smtClean="0"/>
              <a:t> Trump is President of the US</a:t>
            </a:r>
            <a:endParaRPr lang="en-US" sz="3200" dirty="0" smtClean="0"/>
          </a:p>
          <a:p>
            <a:r>
              <a:rPr lang="en-US" sz="3200" dirty="0" smtClean="0"/>
              <a:t> If not</a:t>
            </a:r>
            <a:r>
              <a:rPr lang="en-US" sz="3200" baseline="0" dirty="0" smtClean="0"/>
              <a:t> now, when?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7351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137</TotalTime>
  <Words>428</Words>
  <Application>Microsoft Macintosh PowerPoint</Application>
  <PresentationFormat>Widescreen</PresentationFormat>
  <Paragraphs>57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Trebuchet MS</vt:lpstr>
      <vt:lpstr>Tw Cen MT</vt:lpstr>
      <vt:lpstr>Arial</vt:lpstr>
      <vt:lpstr>Circuit</vt:lpstr>
      <vt:lpstr>Unscrambling the Toll Road Egg</vt:lpstr>
      <vt:lpstr>JOHN QUIGGIN</vt:lpstr>
      <vt:lpstr>ROAds: One of our biggest capital assets</vt:lpstr>
      <vt:lpstr>HAPHAZard Mix of funding and pricing</vt:lpstr>
      <vt:lpstr>Toll roads AND PPPs</vt:lpstr>
      <vt:lpstr>THE END of the PPP Model</vt:lpstr>
      <vt:lpstr>Objectives for road pricing</vt:lpstr>
      <vt:lpstr>Principles for road pricing</vt:lpstr>
      <vt:lpstr>Current policy has it backwards</vt:lpstr>
      <vt:lpstr>Unscrambling the egg</vt:lpstr>
      <vt:lpstr>Technology</vt:lpstr>
      <vt:lpstr>Fiscal Feasibility</vt:lpstr>
      <vt:lpstr>Political Feasibility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Unscrambling the Toll Road Egg</dc:title>
  <dc:creator>John Quiggin</dc:creator>
  <cp:lastModifiedBy>Elliot Fishman</cp:lastModifiedBy>
  <cp:revision>12</cp:revision>
  <dcterms:created xsi:type="dcterms:W3CDTF">2017-07-30T03:57:05Z</dcterms:created>
  <dcterms:modified xsi:type="dcterms:W3CDTF">2017-07-30T23:44:45Z</dcterms:modified>
</cp:coreProperties>
</file>